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22"/>
      <p:bold r:id="rId23"/>
      <p:italic r:id="rId24"/>
      <p:boldItalic r:id="rId25"/>
    </p:embeddedFont>
    <p:embeddedFont>
      <p:font typeface="Helvetica Neue Light" panose="02000403000000020004" pitchFamily="2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Medium" panose="020F05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B29DE6-6DF3-4DCE-9D6B-AA51D2A573BE}">
  <a:tblStyle styleId="{95B29DE6-6DF3-4DCE-9D6B-AA51D2A573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FE3E979-0A02-4C92-B797-6B49FCAEDD8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75039"/>
  </p:normalViewPr>
  <p:slideViewPr>
    <p:cSldViewPr snapToGrid="0">
      <p:cViewPr varScale="1">
        <p:scale>
          <a:sx n="108" d="100"/>
          <a:sy n="108" d="100"/>
        </p:scale>
        <p:origin x="118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555c271d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555c271d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e7f14ee4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g16e7f14ee46_0_1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111bbd91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111bbd91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555c271d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555c271d1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https://mayan-dev.webflow.io/</a:t>
            </a:r>
            <a:endParaRPr sz="16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6dbe0def54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6dbe0def54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dbe0def54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dbe0def54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dbe0def54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dbe0def54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https://try.mayan.co/smart-ads-platform-waitlist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6dbe0def54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6dbe0def54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6e7f14ee46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g16e7f14ee46_0_2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6e7f14ee46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6e7f14ee46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6e7f14ee46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6e7f14ee46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6e7f14ee4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6e7f14ee4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6e7f14ee4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6e7f14ee4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6e7f14ee4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6e7f14ee4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6e7f14ee4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6e7f14ee4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e7f14ee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6e7f14ee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7111bbd912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7111bbd912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6e7f14ee4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6e7f14ee4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111bbd912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7111bbd912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">
  <p:cSld name="TITLE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mayan.co/smart-ads-platform-waitlis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otion.so/mayanco/Product-Launch-Plan-Self-serve-Advertisement-Private-Beta-89349ba290cb44b89edea1dfa92e1da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otion.so/mayanco/Product-Launch-Plan-Smart-Ads-Platform-Self-serve-Advertisement-Private-Beta-89349ba290cb44b89edea1dfa92e1da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otion.so/mayanco/Competitor-Product-Targeting-f775e7bbc79b4eb6bb7de27c8cb7a9a9" TargetMode="External"/><Relationship Id="rId5" Type="http://schemas.openxmlformats.org/officeDocument/2006/relationships/hyperlink" Target="https://www.notion.so/mayanco/Day-of-week-bid-optimizations-677a995bc63b421599529e8d8f195ce2" TargetMode="External"/><Relationship Id="rId4" Type="http://schemas.openxmlformats.org/officeDocument/2006/relationships/hyperlink" Target="https://www.notion.so/mayanco/Bulk-change-placement-adjustments-8c27f11f6c23463d8933ff6038514d5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notion.so/mayanco/Automated-Full-Campaign-Coverage-71bd01ffeaee4b0a9e048b73d3b085b9" TargetMode="External"/><Relationship Id="rId4" Type="http://schemas.openxmlformats.org/officeDocument/2006/relationships/hyperlink" Target="https://www.notion.so/mayanco/Keyword-Discovery-c8804624eaad4e3b8c0346aa6eca8fb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notion.so/mayanco/Category-Targeting-3679e129f463465095673d31a5dfec94" TargetMode="External"/><Relationship Id="rId4" Type="http://schemas.openxmlformats.org/officeDocument/2006/relationships/hyperlink" Target="https://www.notion.so/mayanco/Inventory-Informed-Actions-4158158fe7d54788a80379a5cc2de99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050" y="1231275"/>
            <a:ext cx="2513475" cy="7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27975" y="2294700"/>
            <a:ext cx="78111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PLP Launch Summary -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Marketing Team, October 2022</a:t>
            </a:r>
            <a:endParaRPr sz="1900"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5"/>
          <p:cNvSpPr txBox="1"/>
          <p:nvPr/>
        </p:nvSpPr>
        <p:spPr>
          <a:xfrm>
            <a:off x="126500" y="162150"/>
            <a:ext cx="781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INTERNAL ONLY</a:t>
            </a:r>
            <a:endParaRPr sz="1900"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subTitle" idx="4294967295"/>
          </p:nvPr>
        </p:nvSpPr>
        <p:spPr>
          <a:xfrm>
            <a:off x="3126450" y="2739000"/>
            <a:ext cx="31488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800"/>
              <a:buFont typeface="Helvetica Neue"/>
              <a:buNone/>
            </a:pPr>
            <a:r>
              <a:rPr lang="en" sz="2400" b="1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Marketing Tactics</a:t>
            </a:r>
            <a:endParaRPr sz="2400" b="1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" y="4355376"/>
            <a:ext cx="1515566" cy="78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5375" y="4202975"/>
            <a:ext cx="1808625" cy="9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3912" y="1548575"/>
            <a:ext cx="2616175" cy="7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Google Shape;134;p25"/>
          <p:cNvGraphicFramePr/>
          <p:nvPr>
            <p:extLst>
              <p:ext uri="{D42A27DB-BD31-4B8C-83A1-F6EECF244321}">
                <p14:modId xmlns:p14="http://schemas.microsoft.com/office/powerpoint/2010/main" val="2336981546"/>
              </p:ext>
            </p:extLst>
          </p:nvPr>
        </p:nvGraphicFramePr>
        <p:xfrm>
          <a:off x="125075" y="39875"/>
          <a:ext cx="8889175" cy="3976650"/>
        </p:xfrm>
        <a:graphic>
          <a:graphicData uri="http://schemas.openxmlformats.org/drawingml/2006/table">
            <a:tbl>
              <a:tblPr>
                <a:noFill/>
                <a:tableStyleId>{7FE3E979-0A02-4C92-B797-6B49FCAEDD82}</a:tableStyleId>
              </a:tblPr>
              <a:tblGrid>
                <a:gridCol w="29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12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Positioning Statement:</a:t>
                      </a:r>
                      <a:endParaRPr sz="12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 dirty="0"/>
                        <a:t>For [insert segment] who are looking to [their goal/desire], Mayan’s </a:t>
                      </a:r>
                      <a:r>
                        <a:rPr lang="en" sz="1200" i="1" dirty="0">
                          <a:solidFill>
                            <a:srgbClr val="FF0000"/>
                          </a:solidFill>
                        </a:rPr>
                        <a:t>self-serve advertising platform</a:t>
                      </a:r>
                      <a:r>
                        <a:rPr lang="en" sz="1200" i="1" dirty="0"/>
                        <a:t> provides an </a:t>
                      </a:r>
                      <a:r>
                        <a:rPr lang="en" sz="1200" b="1" i="1" dirty="0"/>
                        <a:t>[xx]</a:t>
                      </a:r>
                      <a:r>
                        <a:rPr lang="en" sz="1200" i="1" dirty="0"/>
                        <a:t> and </a:t>
                      </a:r>
                      <a:r>
                        <a:rPr lang="en" sz="1200" b="1" i="1" dirty="0"/>
                        <a:t>[xx] </a:t>
                      </a:r>
                      <a:r>
                        <a:rPr lang="en" sz="1200" i="1" dirty="0"/>
                        <a:t>with  [xx].</a:t>
                      </a:r>
                      <a:endParaRPr sz="1200" i="1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Target Audience:</a:t>
                      </a:r>
                      <a:endParaRPr sz="12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 dirty="0"/>
                        <a:t>[Segment] who spend $1-2k on advertising</a:t>
                      </a:r>
                      <a:endParaRPr sz="1200" i="1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</a:rPr>
                        <a:t>Core Benefit 1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Core Benefit 2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Core Benefit 3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Message Pillar 1: </a:t>
                      </a:r>
                      <a:r>
                        <a:rPr lang="en" sz="1100" dirty="0"/>
                        <a:t>XXXXX</a:t>
                      </a:r>
                      <a:endParaRPr sz="11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Message Pillar 2:</a:t>
                      </a:r>
                      <a:r>
                        <a:rPr lang="en" sz="1100" dirty="0"/>
                        <a:t> XXXX</a:t>
                      </a:r>
                      <a:endParaRPr sz="1100" b="1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Message Pillar 3: </a:t>
                      </a:r>
                      <a:r>
                        <a:rPr lang="en" sz="1100" dirty="0"/>
                        <a:t>XXXX</a:t>
                      </a:r>
                      <a:endParaRPr sz="11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</a:rPr>
                        <a:t>Proof Point: 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XXX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Proof Point: </a:t>
                      </a:r>
                      <a:r>
                        <a:rPr lang="en" sz="1000" dirty="0"/>
                        <a:t>XXX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</a:rPr>
                        <a:t>Proof Point: 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XXX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</a:rPr>
                        <a:t>Proof Point: 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XXX</a:t>
                      </a:r>
                      <a:endParaRPr sz="1000" b="1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Proof Point: 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XXX</a:t>
                      </a:r>
                      <a:endParaRPr sz="8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</a:rPr>
                        <a:t>Proof Point: 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XXXX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450" y="304800"/>
            <a:ext cx="8055992" cy="4358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00" y="588475"/>
            <a:ext cx="8839204" cy="436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/>
        </p:nvSpPr>
        <p:spPr>
          <a:xfrm>
            <a:off x="719950" y="234800"/>
            <a:ext cx="78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Pop-up that is on the website - leads to landing page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/>
        </p:nvSpPr>
        <p:spPr>
          <a:xfrm>
            <a:off x="686325" y="1724425"/>
            <a:ext cx="3224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that will be sent to 0-1k and 1-2k ad spend (Note: NOT marked as SQLs)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email takes you to the landing page</a:t>
            </a:r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050" y="152400"/>
            <a:ext cx="264773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/>
        </p:nvSpPr>
        <p:spPr>
          <a:xfrm>
            <a:off x="719950" y="88375"/>
            <a:ext cx="78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Landing Page: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https://try.mayan.co/smart-ads-platform-waitlist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1025" y="640975"/>
            <a:ext cx="4752179" cy="435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/>
        </p:nvSpPr>
        <p:spPr>
          <a:xfrm>
            <a:off x="686325" y="1724425"/>
            <a:ext cx="2260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someone fills out the form on the landing page, they get this email in response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Note:</a:t>
            </a:r>
            <a:r>
              <a:rPr lang="en"/>
              <a:t> Henry from Product will be reaching out and setting up meetings with sign-ups</a:t>
            </a: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125" y="152400"/>
            <a:ext cx="488027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subTitle" idx="4294967295"/>
          </p:nvPr>
        </p:nvSpPr>
        <p:spPr>
          <a:xfrm>
            <a:off x="3126450" y="2739000"/>
            <a:ext cx="31488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800"/>
              <a:buFont typeface="Helvetica Neue"/>
              <a:buNone/>
            </a:pPr>
            <a:r>
              <a:rPr lang="en" sz="2400" b="1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Role of Sales</a:t>
            </a:r>
            <a:endParaRPr sz="2400" b="1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" y="4355376"/>
            <a:ext cx="1515566" cy="78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5375" y="4202975"/>
            <a:ext cx="1808625" cy="9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3912" y="1548575"/>
            <a:ext cx="2616175" cy="7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/>
        </p:nvSpPr>
        <p:spPr>
          <a:xfrm>
            <a:off x="239700" y="530350"/>
            <a:ext cx="86646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[Guidance for Sales team inserted here]</a:t>
            </a:r>
            <a:endParaRPr sz="240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79" name="Google Shape;179;p32"/>
          <p:cNvSpPr txBox="1"/>
          <p:nvPr/>
        </p:nvSpPr>
        <p:spPr>
          <a:xfrm>
            <a:off x="227850" y="1307375"/>
            <a:ext cx="75762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n-US" sz="16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had some specific guidance here for Sales – high level, since it is a beta launch, sales is not heavily involved</a:t>
            </a:r>
            <a:endParaRPr sz="16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64" y="0"/>
            <a:ext cx="225812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7487" y="0"/>
            <a:ext cx="2253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3"/>
          <p:cNvSpPr txBox="1"/>
          <p:nvPr/>
        </p:nvSpPr>
        <p:spPr>
          <a:xfrm>
            <a:off x="214100" y="2082300"/>
            <a:ext cx="32148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Future project - create flyer for self-serve option</a:t>
            </a:r>
            <a:endParaRPr sz="24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239700" y="530350"/>
            <a:ext cx="866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SUMMARY</a:t>
            </a:r>
            <a:endParaRPr sz="24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1" name="Google Shape;71;p16"/>
          <p:cNvSpPr txBox="1"/>
          <p:nvPr/>
        </p:nvSpPr>
        <p:spPr>
          <a:xfrm>
            <a:off x="227850" y="1307375"/>
            <a:ext cx="75762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56733"/>
              </a:buClr>
              <a:buSzPts val="1600"/>
              <a:buFont typeface="Roboto Medium"/>
              <a:buChar char="●"/>
            </a:pPr>
            <a:r>
              <a:rPr lang="en" sz="16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4"/>
              </a:rPr>
              <a:t>Product Launch Plan Smart Ads Platform (Self-Serve) Document in Notion</a:t>
            </a:r>
            <a:endParaRPr sz="16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56733"/>
              </a:buClr>
              <a:buSzPts val="1600"/>
              <a:buFont typeface="Roboto Medium"/>
              <a:buChar char="●"/>
            </a:pPr>
            <a:r>
              <a:rPr lang="en"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Business Case for Self-Serve</a:t>
            </a:r>
            <a:endParaRPr sz="16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56733"/>
              </a:buClr>
              <a:buSzPts val="1600"/>
              <a:buFont typeface="Roboto Medium"/>
              <a:buChar char="●"/>
            </a:pPr>
            <a:r>
              <a:rPr lang="en"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Objective</a:t>
            </a:r>
            <a:endParaRPr sz="16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56733"/>
              </a:buClr>
              <a:buSzPts val="1600"/>
              <a:buFont typeface="Roboto Medium"/>
              <a:buChar char="●"/>
            </a:pPr>
            <a:r>
              <a:rPr lang="en"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Competition</a:t>
            </a:r>
            <a:endParaRPr sz="16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56733"/>
              </a:buClr>
              <a:buSzPts val="1600"/>
              <a:buFont typeface="Roboto Medium"/>
              <a:buChar char="●"/>
            </a:pPr>
            <a:r>
              <a:rPr lang="en"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Target User Profile</a:t>
            </a:r>
            <a:endParaRPr sz="16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56733"/>
              </a:buClr>
              <a:buSzPts val="1600"/>
              <a:buFont typeface="Roboto Medium"/>
              <a:buChar char="●"/>
            </a:pPr>
            <a:r>
              <a:rPr lang="en"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Product Features</a:t>
            </a:r>
            <a:endParaRPr sz="16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56733"/>
              </a:buClr>
              <a:buSzPts val="1600"/>
              <a:buFont typeface="Roboto Medium"/>
              <a:buChar char="●"/>
            </a:pPr>
            <a:r>
              <a:rPr lang="en"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Marketing Tactics</a:t>
            </a:r>
            <a:endParaRPr sz="16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56733"/>
              </a:buClr>
              <a:buSzPts val="1600"/>
              <a:buFont typeface="Roboto Medium"/>
              <a:buChar char="●"/>
            </a:pPr>
            <a:r>
              <a:rPr lang="en"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Role of Sales</a:t>
            </a:r>
            <a:endParaRPr sz="16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239700" y="530350"/>
            <a:ext cx="866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Business Case</a:t>
            </a:r>
            <a:endParaRPr sz="24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8" name="Google Shape;78;p17"/>
          <p:cNvSpPr txBox="1"/>
          <p:nvPr/>
        </p:nvSpPr>
        <p:spPr>
          <a:xfrm>
            <a:off x="227850" y="1307375"/>
            <a:ext cx="7576200" cy="275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Moving into self-serve ads allows us to accomplish a few things:</a:t>
            </a:r>
            <a:endParaRPr sz="16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600" dirty="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XXXX</a:t>
            </a:r>
            <a:br>
              <a:rPr lang="en" sz="1600" dirty="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endParaRPr sz="1600" dirty="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600" dirty="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XXXX</a:t>
            </a:r>
            <a:br>
              <a:rPr lang="en" sz="1600" dirty="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endParaRPr sz="1600" dirty="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600" dirty="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XXXX</a:t>
            </a:r>
            <a:br>
              <a:rPr lang="en" sz="1600" dirty="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endParaRPr sz="1600" dirty="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600" dirty="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XXXX</a:t>
            </a:r>
            <a:endParaRPr sz="1600" dirty="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/>
        </p:nvSpPr>
        <p:spPr>
          <a:xfrm>
            <a:off x="239700" y="530350"/>
            <a:ext cx="866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Objective</a:t>
            </a:r>
            <a:endParaRPr sz="24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227850" y="1307375"/>
            <a:ext cx="7576200" cy="77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Acquire XX beta-customers by EOY 2022.</a:t>
            </a:r>
            <a:endParaRPr sz="1600" dirty="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/>
        </p:nvSpPr>
        <p:spPr>
          <a:xfrm>
            <a:off x="239700" y="-3050"/>
            <a:ext cx="866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Competition</a:t>
            </a:r>
            <a:endParaRPr sz="24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aphicFrame>
        <p:nvGraphicFramePr>
          <p:cNvPr id="92" name="Google Shape;92;p19"/>
          <p:cNvGraphicFramePr/>
          <p:nvPr>
            <p:extLst>
              <p:ext uri="{D42A27DB-BD31-4B8C-83A1-F6EECF244321}">
                <p14:modId xmlns:p14="http://schemas.microsoft.com/office/powerpoint/2010/main" val="2841664824"/>
              </p:ext>
            </p:extLst>
          </p:nvPr>
        </p:nvGraphicFramePr>
        <p:xfrm>
          <a:off x="113225" y="545988"/>
          <a:ext cx="8916800" cy="4417164"/>
        </p:xfrm>
        <a:graphic>
          <a:graphicData uri="http://schemas.openxmlformats.org/drawingml/2006/table">
            <a:tbl>
              <a:tblPr>
                <a:noFill/>
                <a:tableStyleId>{95B29DE6-6DF3-4DCE-9D6B-AA51D2A573BE}</a:tableStyleId>
              </a:tblPr>
              <a:tblGrid>
                <a:gridCol w="178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8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Mayan (SAP)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Competitor A</a:t>
                      </a:r>
                      <a:endParaRPr sz="12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Competitor B</a:t>
                      </a:r>
                      <a:endParaRPr sz="12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Competitor C</a:t>
                      </a:r>
                      <a:endParaRPr sz="12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Cost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$199 + 5% of ad spend, per month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200" dirty="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$XX per month + X% ad spend + $0.30 per tracked search term (first 50 free)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Flat fee ($XXXX for up to $XX,000 per month in ad spend)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$XXX/month (up to </a:t>
                      </a:r>
                      <a:r>
                        <a:rPr lang="en" sz="12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Xk</a:t>
                      </a: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ad spend per month)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Minimum ad spend?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1-2k ad spend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??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??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Up to </a:t>
                      </a:r>
                      <a:r>
                        <a:rPr lang="en" sz="12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Xk</a:t>
                      </a: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ad spend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What’s included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Onboarding call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 Day Free Trial (it’s not explicit but customers say its included)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 success manager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-"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Onboarding call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-"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Competitor C Slack Community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Competitive features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Adjust bids for Top of Search and Product Pages more quickly, and stick out above the competition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Inventory optimization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Negative keywords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Hourly bid optimizations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Hourly bid optimizations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-"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Hourly bid optimizations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-"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Negative keywords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-"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Influencer marketing feature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239700" y="530350"/>
            <a:ext cx="866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Target User Profile</a:t>
            </a:r>
            <a:endParaRPr sz="24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99" name="Google Shape;99;p20"/>
          <p:cNvGraphicFramePr/>
          <p:nvPr/>
        </p:nvGraphicFramePr>
        <p:xfrm>
          <a:off x="455000" y="1306625"/>
          <a:ext cx="8449275" cy="1918215"/>
        </p:xfrm>
        <a:graphic>
          <a:graphicData uri="http://schemas.openxmlformats.org/drawingml/2006/table">
            <a:tbl>
              <a:tblPr>
                <a:noFill/>
                <a:tableStyleId>{95B29DE6-6DF3-4DCE-9D6B-AA51D2A573BE}</a:tableStyleId>
              </a:tblPr>
              <a:tblGrid>
                <a:gridCol w="281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6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 Smart Ads Platform User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Premium Ad Management Service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High Level Description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Intermediate Seller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Advanced Seller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Ad Spend per Month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$1-2k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$2k+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Benefits/Key Values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Price sensitive, but need performance to scale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Wants to save time and augment team to drive performance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Time efficiency: Focused on scaling but doesn’t want to worry about ads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0" name="Google Shape;100;p20"/>
          <p:cNvSpPr txBox="1"/>
          <p:nvPr/>
        </p:nvSpPr>
        <p:spPr>
          <a:xfrm>
            <a:off x="3469750" y="530350"/>
            <a:ext cx="4617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For a more detailed description, visit the </a:t>
            </a:r>
            <a:r>
              <a:rPr lang="en" b="1" u="sng">
                <a:solidFill>
                  <a:schemeClr val="hlink"/>
                </a:solidFill>
                <a:hlinkClick r:id="rId4"/>
              </a:rPr>
              <a:t>Product Launch Plan.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/>
        </p:nvSpPr>
        <p:spPr>
          <a:xfrm>
            <a:off x="239700" y="73150"/>
            <a:ext cx="866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Product Features</a:t>
            </a:r>
            <a:endParaRPr sz="24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107" name="Google Shape;107;p21"/>
          <p:cNvGraphicFramePr/>
          <p:nvPr/>
        </p:nvGraphicFramePr>
        <p:xfrm>
          <a:off x="337300" y="703500"/>
          <a:ext cx="8664650" cy="4501325"/>
        </p:xfrm>
        <a:graphic>
          <a:graphicData uri="http://schemas.openxmlformats.org/drawingml/2006/table">
            <a:tbl>
              <a:tblPr>
                <a:noFill/>
                <a:tableStyleId>{95B29DE6-6DF3-4DCE-9D6B-AA51D2A573BE}</a:tableStyleId>
              </a:tblPr>
              <a:tblGrid>
                <a:gridCol w="116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7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5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Feature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Description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Use Cases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Notion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Bulk change placement adjustments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Adjust bids for Top of Search and Product Pages more quickly, and stick out above the competition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As a seller, you want to be one of the first products that is visible/seen when a customer searches on Amazon. </a:t>
                      </a:r>
                      <a:r>
                        <a:rPr lang="en" sz="1150">
                          <a:solidFill>
                            <a:schemeClr val="dk1"/>
                          </a:solidFill>
                        </a:rPr>
                        <a:t>Our feature allows you to adjust placements to capture higher-converting traffic.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This is a huge competitive advantage of ours and a core part of our advertising strategy.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4"/>
                        </a:rPr>
                        <a:t>LINK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Day of week bid optimizations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Optimize bids on high performing days and lower spend when performance tends to be down, responding to trends in daily performance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If you sell party supplies, you may see really bad performance over the weekend, but really good performance on Tuesday to Thursday. This is because customers get 2 day shipping for the party happening on the weekend. So you can simply adjust bids for day of the week.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5"/>
                        </a:rPr>
                        <a:t>LINK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Competitor Product Targeting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Expands the competition you advertise against so that you have greater overall market coverage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Example: you can target a competitor Superman Funko toy with five Superman shirt designs. With a high bid, you can show up multiple times and in the prime position in the "sponsored products related to this item" section. The idea is that someone who wants a Superman toy might also want a Superman T-shirt.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6"/>
                        </a:rPr>
                        <a:t>LINK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/>
        </p:nvSpPr>
        <p:spPr>
          <a:xfrm>
            <a:off x="239700" y="73150"/>
            <a:ext cx="866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Product Features</a:t>
            </a:r>
            <a:endParaRPr sz="24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114" name="Google Shape;114;p22"/>
          <p:cNvGraphicFramePr/>
          <p:nvPr/>
        </p:nvGraphicFramePr>
        <p:xfrm>
          <a:off x="337300" y="703500"/>
          <a:ext cx="8664650" cy="4087659"/>
        </p:xfrm>
        <a:graphic>
          <a:graphicData uri="http://schemas.openxmlformats.org/drawingml/2006/table">
            <a:tbl>
              <a:tblPr>
                <a:noFill/>
                <a:tableStyleId>{95B29DE6-6DF3-4DCE-9D6B-AA51D2A573BE}</a:tableStyleId>
              </a:tblPr>
              <a:tblGrid>
                <a:gridCol w="116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7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5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Feature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Description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Use Cases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Notion Details Link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Keyword Discovery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Leverages Natural Language Processing (NLP) to help expand the keywords that are targeted per product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Amazon does not offer keyword research tool, researching keywords manually takes up a lot of time and effort. But you cannot fully rely on AI to select keywords - example, for a dog bowl product, “farm house dog bowl” as a suggested keyword may not be a good fit.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hlinkClick r:id="rId4"/>
                        </a:rPr>
                        <a:t>LINK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Automated Full Campaign Coverage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Automated Campaign Coverage = Keyword Discovery, Category targeting, Competitor Product Targeting. </a:t>
                      </a:r>
                      <a:r>
                        <a:rPr lang="en" sz="1200"/>
                        <a:t>Distributes high performing keywords amongst exact, broad, phrase, ASIN, and Category targeting. 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Mayan’s automated campaign coverage balances being granular enough to allow for targeted approaches (it’s not a “one size fits all” approach), but not granular to where it doesn’t make sense and becomes a mess. Also,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unlike what is offered on Amazon Seller Central, Mayan’s tool prevents Amazon from being able to increase bids by 100%. This is important because it means you will not overspend your budget.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hlinkClick r:id="rId5"/>
                        </a:rPr>
                        <a:t>LINK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/>
        </p:nvSpPr>
        <p:spPr>
          <a:xfrm>
            <a:off x="239700" y="73150"/>
            <a:ext cx="866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Product Features</a:t>
            </a:r>
            <a:endParaRPr sz="24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121" name="Google Shape;121;p23"/>
          <p:cNvGraphicFramePr/>
          <p:nvPr/>
        </p:nvGraphicFramePr>
        <p:xfrm>
          <a:off x="337300" y="703500"/>
          <a:ext cx="8664650" cy="3183095"/>
        </p:xfrm>
        <a:graphic>
          <a:graphicData uri="http://schemas.openxmlformats.org/drawingml/2006/table">
            <a:tbl>
              <a:tblPr>
                <a:noFill/>
                <a:tableStyleId>{95B29DE6-6DF3-4DCE-9D6B-AA51D2A573BE}</a:tableStyleId>
              </a:tblPr>
              <a:tblGrid>
                <a:gridCol w="116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7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5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Feature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Description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Use Cases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Notion</a:t>
                      </a:r>
                      <a:endParaRPr sz="12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Inventory Informed Actions 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Is informed of inventory activity as well as sales forecasts to respond to accordingly in advertising activity. Pause campaigns, enable campaigns 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You can end up spending large amounts on advertising for a product that you no longer have in stock. It is also really difficult, especially as you have more products, to manage these details.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4"/>
                        </a:rPr>
                        <a:t>LINK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Category Targeting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Subset of Automated Full Campaign Coverage. Helps target categories in which to advertise the product in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Helps target categories in which to advertise the product in. For example, it helps us know that a bluetooth keyboard should be in the category of "electronics and accessories". If you have tons of products this is tedious to accomplish.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5"/>
                        </a:rPr>
                        <a:t>LINK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1134</Words>
  <Application>Microsoft Macintosh PowerPoint</Application>
  <PresentationFormat>On-screen Show (16:9)</PresentationFormat>
  <Paragraphs>149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Helvetica Neue</vt:lpstr>
      <vt:lpstr>Helvetica Neue Light</vt:lpstr>
      <vt:lpstr>Arial</vt:lpstr>
      <vt:lpstr>Roboto Medium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Julia Gall</cp:lastModifiedBy>
  <cp:revision>1</cp:revision>
  <dcterms:modified xsi:type="dcterms:W3CDTF">2022-11-27T02:10:21Z</dcterms:modified>
</cp:coreProperties>
</file>